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291" r:id="rId2"/>
    <p:sldMasterId id="2147484502" r:id="rId3"/>
  </p:sldMasterIdLst>
  <p:notesMasterIdLst>
    <p:notesMasterId r:id="rId39"/>
  </p:notesMasterIdLst>
  <p:handoutMasterIdLst>
    <p:handoutMasterId r:id="rId40"/>
  </p:handoutMasterIdLst>
  <p:sldIdLst>
    <p:sldId id="288" r:id="rId4"/>
    <p:sldId id="342" r:id="rId5"/>
    <p:sldId id="311" r:id="rId6"/>
    <p:sldId id="328" r:id="rId7"/>
    <p:sldId id="317" r:id="rId8"/>
    <p:sldId id="318" r:id="rId9"/>
    <p:sldId id="327" r:id="rId10"/>
    <p:sldId id="332" r:id="rId11"/>
    <p:sldId id="306" r:id="rId12"/>
    <p:sldId id="310" r:id="rId13"/>
    <p:sldId id="319" r:id="rId14"/>
    <p:sldId id="320" r:id="rId15"/>
    <p:sldId id="334" r:id="rId16"/>
    <p:sldId id="346" r:id="rId17"/>
    <p:sldId id="333" r:id="rId18"/>
    <p:sldId id="307" r:id="rId19"/>
    <p:sldId id="343" r:id="rId20"/>
    <p:sldId id="344" r:id="rId21"/>
    <p:sldId id="345" r:id="rId22"/>
    <p:sldId id="347" r:id="rId23"/>
    <p:sldId id="356" r:id="rId24"/>
    <p:sldId id="355" r:id="rId25"/>
    <p:sldId id="336" r:id="rId26"/>
    <p:sldId id="338" r:id="rId27"/>
    <p:sldId id="339" r:id="rId28"/>
    <p:sldId id="340" r:id="rId29"/>
    <p:sldId id="341" r:id="rId30"/>
    <p:sldId id="349" r:id="rId31"/>
    <p:sldId id="308" r:id="rId32"/>
    <p:sldId id="323" r:id="rId33"/>
    <p:sldId id="350" r:id="rId34"/>
    <p:sldId id="351" r:id="rId35"/>
    <p:sldId id="352" r:id="rId36"/>
    <p:sldId id="353" r:id="rId37"/>
    <p:sldId id="354" r:id="rId38"/>
  </p:sldIdLst>
  <p:sldSz cx="17327563" cy="9747250"/>
  <p:notesSz cx="6858000" cy="9144000"/>
  <p:defaultTextStyle>
    <a:defPPr>
      <a:defRPr lang="en-US"/>
    </a:defPPr>
    <a:lvl1pPr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73113" indent="-315913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46225" indent="-631825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19338" indent="-9477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094038" indent="-1265238" algn="l" defTabSz="773113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70">
          <p15:clr>
            <a:srgbClr val="A4A3A4"/>
          </p15:clr>
        </p15:guide>
        <p15:guide id="2" pos="54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9C9"/>
    <a:srgbClr val="CFCFCF"/>
    <a:srgbClr val="ECECE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70" d="100"/>
          <a:sy n="70" d="100"/>
        </p:scale>
        <p:origin x="-392" y="-104"/>
      </p:cViewPr>
      <p:guideLst>
        <p:guide orient="horz" pos="3070"/>
        <p:guide pos="545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E6014-13B7-0948-AFFF-482F6D4C235D}" type="datetimeFigureOut">
              <a:rPr lang="en-US" smtClean="0"/>
              <a:t>6/28/14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81FA2-BEEC-654B-8C5F-ED4FE8C61E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8914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6B5-9575-414A-8051-8D0B7DCD405A}" type="datetimeFigureOut">
              <a:rPr lang="en-US" smtClean="0"/>
              <a:t>6/28/14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3177-50F0-40F0-A851-020B23A726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59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4712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8938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7114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5146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7114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5146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6189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219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79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2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83177-50F0-40F0-A851-020B23A726E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jpg"/><Relationship Id="rId3" Type="http://schemas.openxmlformats.org/officeDocument/2006/relationships/image" Target="../media/image15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Relationship Id="rId3" Type="http://schemas.openxmlformats.org/officeDocument/2006/relationships/image" Target="../media/image17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jpg"/><Relationship Id="rId3" Type="http://schemas.openxmlformats.org/officeDocument/2006/relationships/image" Target="../media/image1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46" y="1911090"/>
            <a:ext cx="15877477" cy="68487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10146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alternate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46114" y="2249589"/>
            <a:ext cx="13825230" cy="3001546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2" descr="logo-brightcov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039813"/>
            <a:ext cx="362743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15330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4324E-6 1.00977E-6 C -0.00504 -0.0031 -0.00201 -0.0184 -0.00412 -0.0285 C -0.00623 -0.03909 -0.00586 -0.05212 -0.00275 -0.05863 C -0.00183 -0.05977 0.00468 -0.07215 0.00596 -0.07459 C 0.0088 -0.07867 0.02098 -0.07981 0.01979 -0.08502 C 0.01833 -0.09088 0.00348 -0.08811 -0.00275 -0.09332 C -0.00861 -0.09854 -0.01502 -0.09446 -0.01383 -0.08746 C -0.0131 -0.08127 -0.01291 -0.01922 -0.00971 -0.0171 C -0.0087 -0.01629 0.00706 -0.01922 0.00898 -0.01775 C 0.01237 -0.01352 0.02071 -0.04153 0.02282 -0.01596 C 0.0241 0.00554 0.00376 0.00065 -3.24324E-6 1.00977E-6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1965E-5 -0.00016 C 0.0044 0.02199 0.00687 0.07997 0.00632 0.08469 C 0.00596 0.08941 -0.00027 0.09967 -0.00293 0.02866 C -0.01127 -0.0329 -0.02144 -0.04251 -0.02107 -0.04723 C -0.02052 -0.05212 -0.00458 -0.02215 8.71965E-5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797425"/>
            <a:ext cx="17327563" cy="49498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brightcove_ppt_medi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81" y="6473825"/>
            <a:ext cx="59055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0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ing solution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3197225"/>
            <a:ext cx="17327563" cy="6550025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62781" y="8120507"/>
            <a:ext cx="14912157" cy="1096518"/>
          </a:xfrm>
        </p:spPr>
        <p:txBody>
          <a:bodyPr anchor="t">
            <a:normAutofit/>
          </a:bodyPr>
          <a:lstStyle>
            <a:lvl1pPr algn="l">
              <a:lnSpc>
                <a:spcPts val="3600"/>
              </a:lnSpc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" name="Picture 1" descr="brightcove_ppt_marke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81" y="6473825"/>
            <a:ext cx="78486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5597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9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31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960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pi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607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clou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181" y="3349625"/>
            <a:ext cx="11990832" cy="228295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12651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nce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81" y="3349625"/>
            <a:ext cx="7671816" cy="2282952"/>
          </a:xfrm>
          <a:prstGeom prst="rect">
            <a:avLst/>
          </a:prstGeom>
        </p:spPr>
      </p:pic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50307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co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zc-bolt-logo-ondar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877" y="3355721"/>
            <a:ext cx="10509504" cy="2279904"/>
          </a:xfrm>
          <a:prstGeom prst="rect">
            <a:avLst/>
          </a:prstGeom>
        </p:spPr>
      </p:pic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" y="6702425"/>
            <a:ext cx="17327562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61031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46" y="300038"/>
            <a:ext cx="14724054" cy="1449387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6996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el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581834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41338" y="1947862"/>
            <a:ext cx="7837679" cy="6735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127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15742442" cy="6575425"/>
          </a:xfr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3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5903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8" y="3251200"/>
            <a:ext cx="15742442" cy="5432425"/>
          </a:xfrm>
        </p:spPr>
        <p:txBody>
          <a:bodyPr anchor="t"/>
          <a:lstStyle>
            <a:lvl1pPr marL="0" indent="0">
              <a:lnSpc>
                <a:spcPts val="4200"/>
              </a:lnSpc>
              <a:buNone/>
              <a:defRPr sz="3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41338" y="1978025"/>
            <a:ext cx="15741650" cy="1273175"/>
          </a:xfrm>
        </p:spPr>
        <p:txBody>
          <a:bodyPr anchor="b"/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4847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pull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©2014 Brightcove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1339" y="1978025"/>
            <a:ext cx="6293642" cy="6423025"/>
          </a:xfrm>
        </p:spPr>
        <p:txBody>
          <a:bodyPr anchor="ctr"/>
          <a:lstStyle>
            <a:lvl1pPr marL="0" indent="0">
              <a:buNone/>
              <a:defRPr sz="36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062788" y="1978025"/>
            <a:ext cx="9144000" cy="6423025"/>
          </a:xfrm>
        </p:spPr>
        <p:txBody>
          <a:bodyPr/>
          <a:lstStyle>
            <a:lvl1pPr marL="0" indent="0">
              <a:lnSpc>
                <a:spcPts val="4800"/>
              </a:lnSpc>
              <a:spcBef>
                <a:spcPts val="0"/>
              </a:spcBef>
              <a:spcAft>
                <a:spcPts val="1200"/>
              </a:spcAft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0332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114" y="1501254"/>
            <a:ext cx="13825230" cy="3749881"/>
          </a:xfrm>
        </p:spPr>
        <p:txBody>
          <a:bodyPr>
            <a:normAutofit/>
          </a:bodyPr>
          <a:lstStyle>
            <a:lvl1pPr>
              <a:defRPr sz="6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46112" y="5251135"/>
            <a:ext cx="15422019" cy="38928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800">
                <a:solidFill>
                  <a:srgbClr val="FFFFFF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5018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78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imated main">
    <p:bg>
      <p:bgPr>
        <a:gradFill>
          <a:gsLst>
            <a:gs pos="0">
              <a:srgbClr val="ECECEC"/>
            </a:gs>
            <a:gs pos="100000">
              <a:srgbClr val="C9C9C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603" y="6206248"/>
            <a:ext cx="6571528" cy="6069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746" y="6370640"/>
            <a:ext cx="2191060" cy="20237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346" y="1417952"/>
            <a:ext cx="6055622" cy="55932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781" y="-2855032"/>
            <a:ext cx="8490780" cy="7842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3" y="3693123"/>
            <a:ext cx="5008662" cy="462622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576" y="2754599"/>
            <a:ext cx="1261606" cy="1165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516" y="1379334"/>
            <a:ext cx="7414574" cy="58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318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228E-6 1.72638E-6 C 0.00706 -0.00098 0.01631 -0.00766 0.02071 -0.00326 L 0.03088 0.00684 C 0.0328 0.00912 0.03491 0.00309 0.03756 0.00244 C 0.04004 0.00179 0.04535 0.00684 0.04618 0.00277 C 0.04535 -0.00082 0.04645 -0.00358 0.04379 -0.00424 C 0.04105 -0.00505 0.03527 -0.00228 0.03088 -0.00082 C 0.0263 0.00032 0.02089 -0.00033 0.01723 0.00293 C 0.01292 0.00749 0.01347 0.00244 0.00358 0.00293 C -0.0065 0.00244 -0.00559 0.00602 -0.00943 0.00179 C -0.01282 -0.00163 -0.03188 0.00244 -0.03472 -0.00082 C -0.03729 -0.00277 -0.03811 1.72638E-6 -0.04022 0.00081 C -0.0426 0.0013 -0.04837 0.00032 -0.04837 0.00374 C -0.04837 0.0083 -0.03894 0.00716 -0.03683 0.00749 C -0.03463 0.00798 -0.03188 0.007 -0.0295 0.00488 C -0.02602 0.00146 -0.02556 0.00635 -0.02217 0.00293 C -0.01511 0.00065 -0.00724 0.00114 -1.94228E-6 1.72638E-6 Z " pathEditMode="relative" rAng="0" ptsTypes="AAAAAAAAAAAAAAAAA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" y="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4705E-6 1.88925E-6 C -3.14705E-6 0.0044 0.02172 0.0101 0.02694 0.01091 C 0.03225 0.01172 0.03207 0.00765 0.03225 0.00537 C 0.03244 0.00407 0.02767 -0.00358 0.03106 -0.00749 C 0.03134 -0.0101 0.0569 -0.01238 0.05809 -0.00847 C 0.05845 -0.00473 0.04004 0.01514 0.03702 0.01922 C 0.03463 0.02345 -0.012 0.0013 -0.012 0.0026 C -0.012 0.00391 0.05103 0.01205 0.05076 0.00961 C 0.05058 0.00847 0.04233 -0.00261 0.04206 -0.00375 C 0.04187 -0.00635 0.02795 -0.0114 0.0252 -0.0114 C 0.02291 -0.0114 -3.14705E-6 -0.00473 -3.14705E-6 1.88925E-6 Z " pathEditMode="relative" rAng="0" ptsTypes="AAAAAAAAAAA">
                                      <p:cBhvr>
                                        <p:cTn id="8" dur="59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40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E-6 3.32248E-6 C 0.00366 -0.00179 0.01072 -0.00163 0.01163 0.00049 C 0.01237 0.00228 0.00394 0.00716 0.00183 0.00716 C 0.00091 0.00733 -0.00092 0.00733 -0.00083 0.01237 C -0.00302 0.01254 0.00623 0.02426 0.00934 0.02475 C 0.01264 0.02475 0.01814 0.00912 0.02153 0.0083 C 0.0251 0.00716 0.01731 0.00456 0.0153 0.00635 C 0.01301 0.00847 0.01026 0.01938 0.00815 0.01938 C 0.00724 0.01905 0.00357 0.02508 0.00275 0.02508 C 0.00046 0.02508 -0.00944 0.01368 -0.0099 0.00944 C -0.01035 0.00505 -0.00348 0.00114 1.388E-6 3.32248E-6 Z " pathEditMode="relative" rAng="16200000" ptsTypes="AAAAAAAAAAA">
                                      <p:cBhvr>
                                        <p:cTn id="10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" y="12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33 C -0.00522 -0.00342 -0.0022 -0.01873 -0.0043 -0.02883 C -0.00641 -0.03941 -0.00604 -0.05244 -0.00293 -0.05896 C -0.00201 -0.0601 0.00449 -0.07248 0.00578 -0.07492 C 0.00862 -0.07899 0.0208 -0.08013 0.01961 -0.08534 C 0.01814 -0.09121 0.0033 -0.08844 -0.00302 -0.09365 C -0.00879 -0.09886 -0.01521 -0.09479 -0.01401 -0.08779 C -0.01328 -0.0816 -0.01319 -0.01954 -0.00989 -0.01743 C -0.00888 -0.01661 0.00687 -0.01954 0.0088 -0.01808 C 0.01219 -0.01384 0.02053 -0.04186 0.02263 -0.01629 C 0.02392 0.00521 0.00358 0.00032 -0.00018 -0.00033 Z " pathEditMode="relative" rAng="10440000" ptsTypes="AAAAAAAAAAA">
                                      <p:cBhvr>
                                        <p:cTn id="1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7" y="-48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6 -0.00016 C 0.00458 0.02199 0.00724 0.0798 0.00669 0.08469 C 0.00632 0.08941 -2.80348E-6 0.09967 -0.00275 0.02866 C -0.01099 -0.03322 -0.02125 -0.04251 -0.02089 -0.04723 C -0.02034 -0.05212 -0.00421 -0.02215 0.00046 -0.00016 Z " pathEditMode="relative" rAng="4800000" ptsTypes="AAAAA">
                                      <p:cBhvr>
                                        <p:cTn id="14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" y="19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8699E-6 3.74593E-6 C 0.00101 0.01596 0.01869 0.02052 0.0263 0.02052 C 0.03381 0.02052 0.04316 0.00456 0.0459 -0.00114 C 0.04682 -0.00473 0.05562 -0.00114 0.05662 -0.00391 C 0.05919 -0.00896 0.07788 -0.01336 0.08603 -0.01629 C 0.09391 -0.01971 0.10646 -0.03795 0.10472 -0.02281 C 0.10289 -0.00864 0.08878 -0.04088 0.08072 -0.04333 C 0.07266 -0.04528 0.05846 -0.02851 0.05571 -0.03437 C 0.05479 -0.03632 0.03399 -0.02965 0.03308 -0.03241 C 0.02859 -0.0316 0.0307 -0.01515 0.01283 -0.01515 C -0.00192 -0.01515 -0.00119 -0.01808 -4.78699E-6 3.74593E-6 Z " pathEditMode="relative" rAng="0" ptsTypes="AAAAAAAAAAA">
                                      <p:cBhvr>
                                        <p:cTn id="16" dur="59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4" y="-115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2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24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30000" fill="hold"/>
                                        <p:tgtEl>
                                          <p:spTgt spid="1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theme" Target="../theme/theme2.xml"/><Relationship Id="rId10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1338" y="300038"/>
            <a:ext cx="14724062" cy="144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1338" y="1911350"/>
            <a:ext cx="14762162" cy="620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4707" tIns="77354" rIns="154707" bIns="773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93725" y="9242425"/>
            <a:ext cx="676275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831CC6F-F8EE-304A-8D68-5BE304DB80EE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|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1152525" y="9242425"/>
            <a:ext cx="5487988" cy="5191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marR="0" indent="0" algn="l" defTabSz="7731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©2014 Brightcove Inc.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65567" y="-15240"/>
            <a:ext cx="661667" cy="1442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515" r:id="rId2"/>
    <p:sldLayoutId id="2147484473" r:id="rId3"/>
    <p:sldLayoutId id="2147484474" r:id="rId4"/>
    <p:sldLayoutId id="2147484495" r:id="rId5"/>
    <p:sldLayoutId id="2147484496" r:id="rId6"/>
    <p:sldLayoutId id="2147484516" r:id="rId7"/>
    <p:sldLayoutId id="2147484517" r:id="rId8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773113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2pPr>
      <a:lvl3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3pPr>
      <a:lvl4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4pPr>
      <a:lvl5pPr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06163"/>
          </a:solidFill>
          <a:latin typeface="Arial" charset="0"/>
          <a:ea typeface="ＭＳ Ｐゴシック" charset="-128"/>
        </a:defRPr>
      </a:lvl5pPr>
      <a:lvl6pPr marL="4572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6pPr>
      <a:lvl7pPr marL="9144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7pPr>
      <a:lvl8pPr marL="13716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8pPr>
      <a:lvl9pPr marL="1828800" algn="l" defTabSz="773113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C8C9CB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773113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3200" kern="1200">
          <a:solidFill>
            <a:srgbClr val="606163"/>
          </a:solidFill>
          <a:latin typeface="Arial"/>
          <a:ea typeface="ＭＳ Ｐゴシック" charset="-128"/>
          <a:cs typeface="Arial"/>
        </a:defRPr>
      </a:lvl1pPr>
      <a:lvl2pPr marL="5778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800" kern="1200">
          <a:solidFill>
            <a:srgbClr val="606163"/>
          </a:solidFill>
          <a:latin typeface="Arial"/>
          <a:ea typeface="ＭＳ Ｐゴシック" charset="-128"/>
          <a:cs typeface="Arial"/>
        </a:defRPr>
      </a:lvl2pPr>
      <a:lvl3pPr marL="801688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3pPr>
      <a:lvl4pPr marL="1027113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4pPr>
      <a:lvl5pPr marL="1250950" indent="-342900" algn="l" defTabSz="773113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•"/>
        <a:defRPr sz="2400" kern="1200">
          <a:solidFill>
            <a:srgbClr val="606163"/>
          </a:solidFill>
          <a:latin typeface="Arial"/>
          <a:ea typeface="ＭＳ Ｐゴシック" charset="-128"/>
          <a:cs typeface="Arial"/>
        </a:defRPr>
      </a:lvl5pPr>
      <a:lvl6pPr marL="425445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27988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1525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75062" indent="-386768" algn="l" defTabSz="773537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353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707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061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414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6768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1220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14757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293" algn="l" defTabSz="773537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2"/>
          <p:cNvSpPr>
            <a:spLocks noGrp="1"/>
          </p:cNvSpPr>
          <p:nvPr>
            <p:ph type="title"/>
          </p:nvPr>
        </p:nvSpPr>
        <p:spPr bwMode="auto">
          <a:xfrm>
            <a:off x="866775" y="2366011"/>
            <a:ext cx="15594013" cy="2975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7" r:id="rId1"/>
    <p:sldLayoutId id="2147484501" r:id="rId2"/>
    <p:sldLayoutId id="2147484497" r:id="rId3"/>
    <p:sldLayoutId id="2147484498" r:id="rId4"/>
    <p:sldLayoutId id="2147484490" r:id="rId5"/>
    <p:sldLayoutId id="2147484491" r:id="rId6"/>
    <p:sldLayoutId id="2147484492" r:id="rId7"/>
    <p:sldLayoutId id="2147484493" r:id="rId8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6000" b="1" kern="1200">
          <a:solidFill>
            <a:srgbClr val="595959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6000" b="1">
          <a:solidFill>
            <a:srgbClr val="595959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kern="1200">
          <a:solidFill>
            <a:srgbClr val="7F7F7F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29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1" r:id="rId2"/>
    <p:sldLayoutId id="2147484512" r:id="rId3"/>
  </p:sldLayoutIdLst>
  <p:transition xmlns:p14="http://schemas.microsoft.com/office/powerpoint/2010/main">
    <p:fade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ers.api.brightcove.com/v1/accounts/$ACCOUNT_ID/players" TargetMode="External"/><Relationship Id="rId4" Type="http://schemas.openxmlformats.org/officeDocument/2006/relationships/hyperlink" Target="http://docs.brightcove.com/en/video-cloud/player-management/guides/player-configuration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players.api.brightcove.com/v1/accounts/$ACCOUNT_ID/players/$PLAYER_ID/configuration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players.api.brightcove.com/v1/accounts/$ACCOUNT_ID/players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layers.api.brightcove.com/v1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players.api.brightcove.com/v1/accounts/$ACCOUNT_ID/players/$PLAYER_ID/configuration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playermanagementapi.apiary.io" TargetMode="External"/><Relationship Id="rId4" Type="http://schemas.openxmlformats.org/officeDocument/2006/relationships/hyperlink" Target="http://docs.brightcove.com/en/video-cloud/player-management/index.html" TargetMode="External"/><Relationship Id="rId5" Type="http://schemas.openxmlformats.org/officeDocument/2006/relationships/hyperlink" Target="http://docs.brightcove.com/en/video-cloud/player-management/guides/player-mgmt-quick-start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Quick Start to Player Management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Matt Boles</a:t>
            </a:r>
          </a:p>
          <a:p>
            <a:r>
              <a:rPr lang="en-US" dirty="0" smtClean="0"/>
              <a:t>mboles@brightcove.com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480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Player with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HTTP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POST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URL: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://players.api.brightcove.com/v1/accounts/$ACCOUNT_ID/players</a:t>
            </a:r>
            <a:endParaRPr lang="en-US" dirty="0" smtClean="0"/>
          </a:p>
          <a:p>
            <a:r>
              <a:rPr lang="en-US" dirty="0" smtClean="0"/>
              <a:t>data: Carries the player configuration</a:t>
            </a:r>
          </a:p>
          <a:p>
            <a:pPr lvl="1"/>
            <a:r>
              <a:rPr lang="en-US" dirty="0" smtClean="0"/>
              <a:t>Player configuration documented in the </a:t>
            </a:r>
            <a:r>
              <a:rPr lang="en-US" dirty="0" smtClean="0">
                <a:hlinkClick r:id="rId4"/>
              </a:rPr>
              <a:t>Player Configuration Guide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8243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Player with </a:t>
            </a:r>
            <a:r>
              <a:rPr lang="en-US" dirty="0" smtClean="0"/>
              <a:t>POST: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curl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--header "Content-Type: application/json"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--user $EMAIL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--request POST 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\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--data '{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"name": "MySamplePlayer",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"configuration": 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"media": 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"sources": [{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  "src":"http://solutions.brightcove.com/bcls/assets/videos/Tiger.mp4", 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  "type":"video/mp4"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  }]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  }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  }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}' \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FF0000"/>
                </a:solidFill>
                <a:latin typeface="Courier"/>
                <a:cs typeface="Courier"/>
              </a:rPr>
              <a:t>    https://players.api.brightcove.com/v1/accounts/$ACCOUNT_ID/players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41957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Player with POST: 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successful creation JSON is returned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"id": "e771c1d7-9311-4006-901c-1d48c3ca66f6",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url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 "http://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players.brightcove.net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/…"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embed_code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 "&lt;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src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='//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players.brightcove.net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/…&lt;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&gt;",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embed_in_page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 "http://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players.brightcove.net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in_page.embed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preview_url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 "http://preview-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players.brightcove.net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default/index.html",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preview_embed_code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 "&lt;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src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='//preview-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players.brightcove.net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/…&lt;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&gt;"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}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id</a:t>
            </a:r>
            <a:r>
              <a:rPr lang="en-US" dirty="0" smtClean="0"/>
              <a:t> - needed for future work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url</a:t>
            </a:r>
            <a:r>
              <a:rPr lang="en-US" dirty="0" smtClean="0"/>
              <a:t> - Used to view the player in browser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embed_code</a:t>
            </a:r>
            <a:r>
              <a:rPr lang="en-US" dirty="0" smtClean="0"/>
              <a:t> -  iframe used in an HTML page (must be from HTTP server)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embed_in_page</a:t>
            </a:r>
            <a:r>
              <a:rPr lang="en-US" dirty="0"/>
              <a:t> </a:t>
            </a:r>
            <a:r>
              <a:rPr lang="en-US" dirty="0" smtClean="0"/>
              <a:t>- Link to code to place player directly in web page</a:t>
            </a:r>
          </a:p>
          <a:p>
            <a:r>
              <a:rPr lang="en-US" dirty="0" smtClean="0"/>
              <a:t>Preview versions discussed later in the content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9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iframe</a:t>
            </a:r>
            <a:r>
              <a:rPr lang="en-US" dirty="0" smtClean="0"/>
              <a:t>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recommended </a:t>
            </a:r>
            <a:r>
              <a:rPr lang="en-US" dirty="0" smtClean="0"/>
              <a:t>implementation to use </a:t>
            </a:r>
            <a:r>
              <a:rPr lang="en-US" dirty="0"/>
              <a:t>is </a:t>
            </a:r>
            <a:r>
              <a:rPr lang="en-US" dirty="0" err="1" smtClean="0"/>
              <a:t>iframe</a:t>
            </a:r>
            <a:r>
              <a:rPr lang="en-US" dirty="0" smtClean="0"/>
              <a:t> </a:t>
            </a:r>
          </a:p>
          <a:p>
            <a:r>
              <a:rPr lang="en-US" dirty="0" smtClean="0"/>
              <a:t>The following are advantages of the </a:t>
            </a:r>
            <a:r>
              <a:rPr lang="en-US" dirty="0" err="1" smtClean="0"/>
              <a:t>iframe</a:t>
            </a:r>
            <a:r>
              <a:rPr lang="en-US" dirty="0" smtClean="0"/>
              <a:t> implementation</a:t>
            </a:r>
          </a:p>
          <a:p>
            <a:pPr lvl="1"/>
            <a:r>
              <a:rPr lang="en-US" dirty="0" smtClean="0"/>
              <a:t>Sharing </a:t>
            </a:r>
            <a:r>
              <a:rPr lang="en-US" dirty="0"/>
              <a:t>videos via social media is </a:t>
            </a:r>
            <a:r>
              <a:rPr lang="en-US" dirty="0" smtClean="0"/>
              <a:t>easy</a:t>
            </a:r>
            <a:endParaRPr lang="en-US" dirty="0"/>
          </a:p>
          <a:p>
            <a:pPr lvl="1"/>
            <a:r>
              <a:rPr lang="en-US" dirty="0"/>
              <a:t>The player is responsive by </a:t>
            </a:r>
            <a:r>
              <a:rPr lang="en-US" dirty="0" smtClean="0"/>
              <a:t>default</a:t>
            </a:r>
            <a:endParaRPr lang="en-US" dirty="0"/>
          </a:p>
          <a:p>
            <a:pPr lvl="1"/>
            <a:r>
              <a:rPr lang="en-US" dirty="0"/>
              <a:t>You don't have to worry about collisions between the JavaScript and CSS code for the player and other scripts and styles used in the </a:t>
            </a:r>
            <a:r>
              <a:rPr lang="en-US" dirty="0" smtClean="0"/>
              <a:t>page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48182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Create a Player with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 curl statement to create a player</a:t>
            </a:r>
          </a:p>
          <a:p>
            <a:r>
              <a:rPr lang="en-US" dirty="0" smtClean="0"/>
              <a:t>View player using three different implementations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70693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6801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Update a Player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4771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a Player with PATCH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 sure the $PLAYER_ID environment variable is defined</a:t>
            </a:r>
          </a:p>
          <a:p>
            <a:r>
              <a:rPr lang="en-US" dirty="0" smtClean="0"/>
              <a:t>Use HTTP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PATCH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URL: </a:t>
            </a:r>
            <a:r>
              <a:rPr lang="en-US" dirty="0">
                <a:hlinkClick r:id="rId3"/>
              </a:rPr>
              <a:t>https://players.api.brightcove.com/v1/accounts/$ACCOUNT_ID/players/$PLAYER_ID/</a:t>
            </a:r>
            <a:r>
              <a:rPr lang="en-US" dirty="0" smtClean="0">
                <a:hlinkClick r:id="rId3"/>
              </a:rPr>
              <a:t>configuration</a:t>
            </a:r>
            <a:endParaRPr lang="en-US" dirty="0" smtClean="0"/>
          </a:p>
          <a:p>
            <a:r>
              <a:rPr lang="en-US" dirty="0" smtClean="0"/>
              <a:t>data: Carries the updated player configuration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417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</a:t>
            </a:r>
            <a:r>
              <a:rPr lang="en-US" dirty="0"/>
              <a:t>a Player with </a:t>
            </a:r>
            <a:r>
              <a:rPr lang="en-US" dirty="0" smtClean="0"/>
              <a:t>PATCH: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curl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--header "Content-Type: application/json"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--user $EMAIL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--request PATCH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--data '{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"media":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"sources": 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[{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    "src":"http://solutions.brightcove.com/bcls/assets/videos/Tiger.m3u8",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    "type":"application/x-mpegURL"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  },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  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…        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],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  "poster": 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{ …}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}'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https://players.api.brightcove.com/v1/accounts/$ACCOUNT_ID/players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b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    $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PLAYER_ID/configuration</a:t>
            </a:r>
            <a:r>
              <a:rPr lang="fr-FR" sz="2400" dirty="0" smtClean="0">
                <a:solidFill>
                  <a:srgbClr val="FF0000"/>
                </a:solidFill>
                <a:latin typeface="Courier"/>
                <a:cs typeface="Courier"/>
              </a:rPr>
              <a:t>s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18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31722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a Player with PATCH: 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successful update JSON is returned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"id": "e771c1d7-9311-4006-901c-1d48c3ca66f6",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preview_url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 "http://preview-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players.brightcove.net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index.html",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preview_embed_code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 "&lt;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src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='//preview-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players.brightcove.net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/…&gt;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&lt;/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&gt;"</a:t>
            </a:r>
          </a:p>
          <a:p>
            <a:pPr marL="0" indent="0">
              <a:buNone/>
            </a:pPr>
            <a:r>
              <a:rPr lang="nl-NL" sz="2400" dirty="0" smtClean="0">
                <a:solidFill>
                  <a:srgbClr val="FF0000"/>
                </a:solidFill>
                <a:latin typeface="Courier"/>
                <a:cs typeface="Courier"/>
              </a:rPr>
              <a:t>}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id</a:t>
            </a:r>
            <a:r>
              <a:rPr lang="en-US" dirty="0" smtClean="0"/>
              <a:t> - needed for future work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preview_url</a:t>
            </a:r>
            <a:r>
              <a:rPr lang="en-US" dirty="0" smtClean="0"/>
              <a:t> - Used to view the player in browser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preview_embed_code</a:t>
            </a:r>
            <a:r>
              <a:rPr lang="en-US" dirty="0" smtClean="0"/>
              <a:t> -  iframe used in an HTML page (must be from HTTP server)</a:t>
            </a:r>
          </a:p>
          <a:p>
            <a:r>
              <a:rPr lang="en-US" dirty="0" smtClean="0"/>
              <a:t>Player implementations can be used as shown in the Create a Player section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19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7108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Ready to Use the Player Management API</a:t>
            </a:r>
          </a:p>
          <a:p>
            <a:r>
              <a:rPr lang="en-US" dirty="0" smtClean="0"/>
              <a:t>Create a Player</a:t>
            </a:r>
          </a:p>
          <a:p>
            <a:r>
              <a:rPr lang="en-US" dirty="0" smtClean="0"/>
              <a:t>Update a Player </a:t>
            </a:r>
            <a:r>
              <a:rPr lang="en-US" dirty="0"/>
              <a:t>(add a poster and media source) </a:t>
            </a:r>
          </a:p>
          <a:p>
            <a:r>
              <a:rPr lang="en-US" dirty="0" smtClean="0"/>
              <a:t>Publish a </a:t>
            </a:r>
            <a:r>
              <a:rPr lang="en-US" dirty="0" smtClean="0"/>
              <a:t>Player</a:t>
            </a:r>
            <a:endParaRPr lang="en-US" dirty="0"/>
          </a:p>
          <a:p>
            <a:r>
              <a:rPr lang="en-US" dirty="0" smtClean="0"/>
              <a:t>Customize a Player (add a plugin to display an overlay)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72201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Update a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 curl statement to update a player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2645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805048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Publish a Player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4821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Preview versus Published Players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Player </a:t>
            </a:r>
            <a:r>
              <a:rPr lang="en-US" dirty="0" smtClean="0"/>
              <a:t>updates </a:t>
            </a:r>
            <a:r>
              <a:rPr lang="en-US" dirty="0"/>
              <a:t>are created in preview mode, which gives you additional flexibility in choosing when to publish </a:t>
            </a:r>
            <a:r>
              <a:rPr lang="en-US" dirty="0" smtClean="0"/>
              <a:t>them</a:t>
            </a:r>
          </a:p>
          <a:p>
            <a:pPr marL="566738" lvl="2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dirty="0"/>
              <a:t>Preview players are not cached, so you see immediate results of changes</a:t>
            </a:r>
          </a:p>
          <a:p>
            <a:r>
              <a:rPr lang="en-US" dirty="0" smtClean="0"/>
              <a:t>Once </a:t>
            </a:r>
            <a:r>
              <a:rPr lang="en-US" dirty="0"/>
              <a:t>you are satisfied with </a:t>
            </a:r>
            <a:r>
              <a:rPr lang="en-US" dirty="0" smtClean="0"/>
              <a:t>changes, </a:t>
            </a:r>
            <a:r>
              <a:rPr lang="en-US" dirty="0"/>
              <a:t>you publish the player via a separate API </a:t>
            </a:r>
            <a:r>
              <a:rPr lang="en-US" dirty="0" smtClean="0"/>
              <a:t>call</a:t>
            </a:r>
          </a:p>
          <a:p>
            <a:r>
              <a:rPr lang="en-US" dirty="0" smtClean="0"/>
              <a:t>The published player has these advantages</a:t>
            </a:r>
          </a:p>
          <a:p>
            <a:pPr lvl="1"/>
            <a:r>
              <a:rPr lang="en-US" dirty="0"/>
              <a:t>The JavaScript and CSS are minified, concatenated and inlined into the player directly</a:t>
            </a:r>
          </a:p>
          <a:p>
            <a:pPr lvl="1"/>
            <a:r>
              <a:rPr lang="en-US" dirty="0"/>
              <a:t>A low resolution version of the poster image is generated and inlined into the page to improve perceived load times on networks with a high request-setup time (i.e. cellular data networks)</a:t>
            </a:r>
          </a:p>
          <a:p>
            <a:pPr lvl="1"/>
            <a:r>
              <a:rPr lang="en-US" dirty="0"/>
              <a:t>The previous version of the player is saved so it can be recovered if problems are discovered after the update goes </a:t>
            </a:r>
            <a:r>
              <a:rPr lang="en-US" dirty="0" smtClean="0"/>
              <a:t>live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4460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 a Player with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environment variable for $PLAYER_ID</a:t>
            </a:r>
          </a:p>
          <a:p>
            <a:r>
              <a:rPr lang="en-US" dirty="0" smtClean="0"/>
              <a:t>Use HTTP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POST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URL: </a:t>
            </a:r>
            <a:r>
              <a:rPr lang="en-US" dirty="0">
                <a:hlinkClick r:id="rId3"/>
              </a:rPr>
              <a:t>https://players.api.brightcove.com/v1/accounts/$ACCOUNT_ID/players/$PLAYER_ID/</a:t>
            </a:r>
            <a:r>
              <a:rPr lang="en-US" dirty="0" smtClean="0">
                <a:hlinkClick r:id="rId3"/>
              </a:rPr>
              <a:t>publish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5148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 </a:t>
            </a:r>
            <a:r>
              <a:rPr lang="en-US" dirty="0"/>
              <a:t>a Player with </a:t>
            </a:r>
            <a:r>
              <a:rPr lang="en-US" dirty="0" smtClean="0"/>
              <a:t>POST: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curl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--header "Content-Type: application/json"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--user $EMAIL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--request POST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https://players.api.brightcove.com/v1/accounts/$ACCOUNT_ID/players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b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    $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PLAYER_ID/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publish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23759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 a Player with POST: 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success of the publish statement, </a:t>
            </a:r>
            <a:r>
              <a:rPr lang="en-US" dirty="0" err="1" smtClean="0"/>
              <a:t>JSON</a:t>
            </a:r>
            <a:r>
              <a:rPr lang="en-US" dirty="0" smtClean="0"/>
              <a:t> is returned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"id": "e771c1d7-9311-4006-901c-1d48c3ca66f6",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url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 "http://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players.brightcove.net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index.html",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embed_code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 "&lt;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src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='//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players.brightcove.net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/…&lt;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iframe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&gt;",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"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embed_in_page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": "http://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players.brightcove.net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/…/</a:t>
            </a:r>
            <a:r>
              <a:rPr lang="en-US" sz="2400" dirty="0" err="1">
                <a:solidFill>
                  <a:srgbClr val="FF0000"/>
                </a:solidFill>
                <a:latin typeface="Courier"/>
                <a:cs typeface="Courier"/>
              </a:rPr>
              <a:t>in_page.embed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"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}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Note</a:t>
            </a:r>
            <a:r>
              <a:rPr lang="en-US" dirty="0"/>
              <a:t>: On player </a:t>
            </a:r>
            <a:r>
              <a:rPr lang="en-US" dirty="0" smtClean="0"/>
              <a:t>creation the </a:t>
            </a:r>
            <a:r>
              <a:rPr lang="en-US" dirty="0"/>
              <a:t>player is also automatically </a:t>
            </a:r>
            <a:r>
              <a:rPr lang="en-US" dirty="0" smtClean="0"/>
              <a:t>published</a:t>
            </a:r>
          </a:p>
          <a:p>
            <a:pPr lvl="1"/>
            <a:r>
              <a:rPr lang="en-US" dirty="0" smtClean="0"/>
              <a:t>That </a:t>
            </a:r>
            <a:r>
              <a:rPr lang="en-US" dirty="0"/>
              <a:t>is why on player creation the JSON response </a:t>
            </a:r>
            <a:r>
              <a:rPr lang="en-US" dirty="0" smtClean="0"/>
              <a:t>includes </a:t>
            </a:r>
            <a:r>
              <a:rPr lang="en-US" dirty="0"/>
              <a:t>both published and preview </a:t>
            </a:r>
            <a:r>
              <a:rPr lang="en-US" dirty="0" smtClean="0"/>
              <a:t>information</a:t>
            </a:r>
          </a:p>
          <a:p>
            <a:pPr marL="0" indent="0">
              <a:buNone/>
            </a:pPr>
            <a:endParaRPr lang="nl-NL" sz="2400" dirty="0" smtClean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2062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Publish a 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 curl statement to publish a player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27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5262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989819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Customize a Player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22990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Audience - Developers wishing to utilize the Player Management API</a:t>
            </a:r>
          </a:p>
          <a:p>
            <a:pPr lvl="1"/>
            <a:r>
              <a:rPr lang="en-US" dirty="0" smtClean="0"/>
              <a:t>Heavy use of curl (cURL) and the command line</a:t>
            </a:r>
          </a:p>
          <a:p>
            <a:r>
              <a:rPr lang="en-US" dirty="0" smtClean="0"/>
              <a:t>Curl </a:t>
            </a:r>
            <a:r>
              <a:rPr lang="en-US" dirty="0"/>
              <a:t>- </a:t>
            </a:r>
            <a:r>
              <a:rPr lang="en-US" dirty="0" smtClean="0"/>
              <a:t>Curl </a:t>
            </a:r>
            <a:r>
              <a:rPr lang="en-US" dirty="0"/>
              <a:t>is a command line tool for transferring data with URL </a:t>
            </a:r>
            <a:r>
              <a:rPr lang="en-US" dirty="0" smtClean="0"/>
              <a:t>syntax</a:t>
            </a:r>
          </a:p>
          <a:p>
            <a:pPr lvl="1"/>
            <a:r>
              <a:rPr lang="en-US" dirty="0" smtClean="0"/>
              <a:t>Can use any tool that makes HTTP method calls to REST backend</a:t>
            </a:r>
          </a:p>
          <a:p>
            <a:r>
              <a:rPr lang="en-US" dirty="0" smtClean="0"/>
              <a:t>Curl built into OS X, must install cygwin on Windows</a:t>
            </a:r>
          </a:p>
          <a:p>
            <a:r>
              <a:rPr lang="en-US" dirty="0" smtClean="0"/>
              <a:t>This video will use basic authentication (Video Cloud username and password)</a:t>
            </a:r>
          </a:p>
          <a:p>
            <a:r>
              <a:rPr lang="en-US" dirty="0"/>
              <a:t>Base URL: </a:t>
            </a:r>
            <a:r>
              <a:rPr lang="en-US" dirty="0">
                <a:hlinkClick r:id="rId3"/>
              </a:rPr>
              <a:t>https://players.api.brightcove.com/v1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7801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Customization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use external files (JavaScript and CSS) to customize your player</a:t>
            </a:r>
          </a:p>
          <a:p>
            <a:pPr lvl="1"/>
            <a:r>
              <a:rPr lang="en-US" dirty="0" smtClean="0"/>
              <a:t>Possibilities for customization limited by your JavaScript,</a:t>
            </a:r>
            <a:r>
              <a:rPr lang="en-US" dirty="0"/>
              <a:t> </a:t>
            </a:r>
            <a:r>
              <a:rPr lang="en-US" dirty="0" smtClean="0"/>
              <a:t>HTML and CSS skills</a:t>
            </a:r>
          </a:p>
          <a:p>
            <a:r>
              <a:rPr lang="en-US" dirty="0" smtClean="0"/>
              <a:t>The JavaScript code is used in the player as a plugin</a:t>
            </a:r>
          </a:p>
          <a:p>
            <a:r>
              <a:rPr lang="en-US" dirty="0" smtClean="0"/>
              <a:t>Use another curl statement with the HTTP PATCH method to tell the player</a:t>
            </a:r>
          </a:p>
          <a:p>
            <a:pPr lvl="1"/>
            <a:r>
              <a:rPr lang="en-US" dirty="0"/>
              <a:t>Location of the JavaScript file that contains the code for the </a:t>
            </a:r>
            <a:r>
              <a:rPr lang="en-US" dirty="0" smtClean="0"/>
              <a:t>plugin</a:t>
            </a:r>
            <a:endParaRPr lang="en-US" dirty="0"/>
          </a:p>
          <a:p>
            <a:pPr lvl="1"/>
            <a:r>
              <a:rPr lang="en-US" dirty="0"/>
              <a:t>Location of the </a:t>
            </a:r>
            <a:r>
              <a:rPr lang="en-US" dirty="0" smtClean="0"/>
              <a:t>style sheet (if applicable)</a:t>
            </a:r>
            <a:endParaRPr lang="en-US" dirty="0"/>
          </a:p>
          <a:p>
            <a:pPr lvl="1"/>
            <a:r>
              <a:rPr lang="en-US" dirty="0"/>
              <a:t>The plugin name to be used with the </a:t>
            </a:r>
            <a:r>
              <a:rPr lang="en-US" dirty="0" smtClean="0"/>
              <a:t>player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30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2131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Customize a Player with PATCH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HTTP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PATCH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URL: </a:t>
            </a:r>
            <a:r>
              <a:rPr lang="en-US" dirty="0">
                <a:hlinkClick r:id="rId3"/>
              </a:rPr>
              <a:t>https://players.api.brightcove.com/v1/accounts/$ACCOUNT_ID/players/$PLAYER_ID/</a:t>
            </a:r>
            <a:r>
              <a:rPr lang="en-US" dirty="0" smtClean="0">
                <a:hlinkClick r:id="rId3"/>
              </a:rPr>
              <a:t>configuration</a:t>
            </a:r>
            <a:endParaRPr lang="en-US" dirty="0" smtClean="0"/>
          </a:p>
          <a:p>
            <a:r>
              <a:rPr lang="en-US" dirty="0" smtClean="0"/>
              <a:t>data: Carries the locations of the plugin, CSS and plugin name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31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79300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a Player with PATCH: </a:t>
            </a:r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curl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--header "Content-Type: application/json"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--user $EMAIL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--request PATCH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--data '{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"scripts": [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"http://solutions.brightcove.com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first-plugin.js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"]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"stylesheets": [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"http://solutions.brightcove.com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/…/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first-plugin.css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"]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"plugins": [{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    "name": "firstPlugin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"}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}' \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  https://players.api.brightcove.com/v1/accounts/$ACCOUNT_ID/players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/</a:t>
            </a:r>
            <a:b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    $</a:t>
            </a:r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PLAYER_ID/</a:t>
            </a:r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configuration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32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73331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a Player with PATCH: </a:t>
            </a:r>
            <a:r>
              <a:rPr lang="en-US" dirty="0" smtClean="0"/>
              <a:t>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 seen before, the JSON returned will show preview versions of player</a:t>
            </a:r>
          </a:p>
          <a:p>
            <a:pPr marL="0" indent="0">
              <a:buNone/>
            </a:pPr>
            <a:endParaRPr lang="nl-NL" sz="2400" dirty="0" smtClean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33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3731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</a:t>
            </a:r>
            <a:r>
              <a:rPr lang="en-US" dirty="0"/>
              <a:t>Customize a </a:t>
            </a:r>
            <a:r>
              <a:rPr lang="en-US" dirty="0" smtClean="0"/>
              <a:t>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 curl statement to add a plugin to the player</a:t>
            </a:r>
          </a:p>
          <a:p>
            <a:r>
              <a:rPr lang="en-US" dirty="0" smtClean="0"/>
              <a:t>View plugin functionality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34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42592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98412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 Ready to Use the Player Management API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2473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Management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Creates</a:t>
            </a:r>
            <a:r>
              <a:rPr lang="en-US" dirty="0"/>
              <a:t>, updates and generally manages players using the server-side,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REST</a:t>
            </a:r>
            <a:r>
              <a:rPr lang="en-US" dirty="0"/>
              <a:t>-based </a:t>
            </a:r>
            <a:r>
              <a:rPr lang="en-US" dirty="0" smtClean="0"/>
              <a:t>API</a:t>
            </a:r>
          </a:p>
          <a:p>
            <a:r>
              <a:rPr lang="en-US" dirty="0"/>
              <a:t>API Documentation: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docs.playermanagementapi.apiary.io</a:t>
            </a:r>
            <a:endParaRPr lang="en-US" dirty="0" smtClean="0"/>
          </a:p>
          <a:p>
            <a:r>
              <a:rPr lang="en-US" dirty="0"/>
              <a:t>Documentation: </a:t>
            </a:r>
            <a:r>
              <a:rPr lang="en-US" dirty="0">
                <a:hlinkClick r:id="rId4"/>
              </a:rPr>
              <a:t>http://docs.brightcove.com/en/video-cloud/player-management/</a:t>
            </a:r>
            <a:r>
              <a:rPr lang="en-US" dirty="0" smtClean="0">
                <a:hlinkClick r:id="rId4"/>
              </a:rPr>
              <a:t>index.html</a:t>
            </a:r>
            <a:endParaRPr lang="en-US" dirty="0" smtClean="0"/>
          </a:p>
          <a:p>
            <a:r>
              <a:rPr lang="en-US" dirty="0" smtClean="0"/>
              <a:t>Document reflecting the content in this video: </a:t>
            </a:r>
            <a:r>
              <a:rPr lang="en-US" dirty="0">
                <a:hlinkClick r:id="rId5"/>
              </a:rPr>
              <a:t>http://docs.brightcove.com/en/video-cloud/player-management/guides/player-mgmt-quick-start.html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5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66643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Environment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curl statements will use environment variables to ease statement creation</a:t>
            </a:r>
          </a:p>
          <a:p>
            <a:pPr lvl="1"/>
            <a:r>
              <a:rPr lang="en-US" dirty="0" smtClean="0"/>
              <a:t>Account </a:t>
            </a:r>
            <a:r>
              <a:rPr lang="en-US" dirty="0"/>
              <a:t>ID </a:t>
            </a:r>
            <a:r>
              <a:rPr lang="en-US" dirty="0" smtClean="0"/>
              <a:t>($ACCOUNT_ID): Retrieve from Video Cloud Studio</a:t>
            </a:r>
          </a:p>
          <a:p>
            <a:pPr lvl="1"/>
            <a:r>
              <a:rPr lang="en-US" dirty="0" smtClean="0"/>
              <a:t>Email </a:t>
            </a:r>
            <a:r>
              <a:rPr lang="en-US" dirty="0"/>
              <a:t>address </a:t>
            </a:r>
            <a:r>
              <a:rPr lang="en-US" dirty="0" smtClean="0"/>
              <a:t>($EMAIL): Used for authentication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6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689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Demonstration: Set Environment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 account ID and email environment variables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©2014 Brightcove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831CC6F-F8EE-304A-8D68-5BE304DB80EE}" type="slidenum">
              <a:rPr lang="en-US" smtClean="0"/>
              <a:pPr/>
              <a:t>7</a:t>
            </a:fld>
            <a:r>
              <a:rPr lang="en-US" dirty="0" smtClean="0"/>
              <a:t>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18245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6801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Create a Player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24762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nk">
  <a:themeElements>
    <a:clrScheme name="Brightcove_final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67E33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Brightcove_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rightcove_Template_2014_final.potx" id="{4155C08C-8852-492E-8811-87936D846E7D}" vid="{F8363E34-C270-4C1C-8C22-8FB638FC7F08}"/>
    </a:ext>
  </a:extLst>
</a:theme>
</file>

<file path=ppt/theme/theme2.xml><?xml version="1.0" encoding="utf-8"?>
<a:theme xmlns:a="http://schemas.openxmlformats.org/drawingml/2006/main" name="2014 Titles">
  <a:themeElements>
    <a:clrScheme name="Brightcove">
      <a:dk1>
        <a:srgbClr val="8F8F90"/>
      </a:dk1>
      <a:lt1>
        <a:sysClr val="window" lastClr="FFFFFF"/>
      </a:lt1>
      <a:dk2>
        <a:srgbClr val="3F4140"/>
      </a:dk2>
      <a:lt2>
        <a:srgbClr val="EFEFF0"/>
      </a:lt2>
      <a:accent1>
        <a:srgbClr val="95BA2F"/>
      </a:accent1>
      <a:accent2>
        <a:srgbClr val="FBAD18"/>
      </a:accent2>
      <a:accent3>
        <a:srgbClr val="ED3093"/>
      </a:accent3>
      <a:accent4>
        <a:srgbClr val="409CA9"/>
      </a:accent4>
      <a:accent5>
        <a:srgbClr val="C1C1C1"/>
      </a:accent5>
      <a:accent6>
        <a:srgbClr val="8C8C8C"/>
      </a:accent6>
      <a:hlink>
        <a:srgbClr val="358C99"/>
      </a:hlink>
      <a:folHlink>
        <a:srgbClr val="276C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rightcove_Template_2014_final.potx" id="{4155C08C-8852-492E-8811-87936D846E7D}" vid="{414A71B8-CCD0-456A-A702-8DB8E34B5983}"/>
    </a:ext>
  </a:extLst>
</a:theme>
</file>

<file path=ppt/theme/theme3.xml><?xml version="1.0" encoding="utf-8"?>
<a:theme xmlns:a="http://schemas.openxmlformats.org/drawingml/2006/main" name="servic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Brightcove_Template_2014_final.potx" id="{4155C08C-8852-492E-8811-87936D846E7D}" vid="{428807AF-2097-4D10-943E-D67A491FE22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Blank.potx</Template>
  <TotalTime>3323</TotalTime>
  <Words>1771</Words>
  <Application>Microsoft Macintosh PowerPoint</Application>
  <PresentationFormat>Custom</PresentationFormat>
  <Paragraphs>259</Paragraphs>
  <Slides>35</Slides>
  <Notes>34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Blank</vt:lpstr>
      <vt:lpstr>2014 Titles</vt:lpstr>
      <vt:lpstr>services</vt:lpstr>
      <vt:lpstr>Quick Start to Player Management</vt:lpstr>
      <vt:lpstr>Agenda</vt:lpstr>
      <vt:lpstr>General Information</vt:lpstr>
      <vt:lpstr>Get Ready to Use the Player Management API</vt:lpstr>
      <vt:lpstr>Player Management API</vt:lpstr>
      <vt:lpstr>Required Environment Variables</vt:lpstr>
      <vt:lpstr>Demonstration: Set Environment Variables</vt:lpstr>
      <vt:lpstr>PowerPoint Presentation</vt:lpstr>
      <vt:lpstr>Create a Player</vt:lpstr>
      <vt:lpstr>Create a Player with POST</vt:lpstr>
      <vt:lpstr>Create a Player with POST: Example</vt:lpstr>
      <vt:lpstr>Create a Player with POST: Response</vt:lpstr>
      <vt:lpstr>iframe implementation</vt:lpstr>
      <vt:lpstr>Demonstration: Create a Player with POST</vt:lpstr>
      <vt:lpstr>PowerPoint Presentation</vt:lpstr>
      <vt:lpstr>Update a Player</vt:lpstr>
      <vt:lpstr>Update a Player with PATCH</vt:lpstr>
      <vt:lpstr>Update a Player with PATCH: Example</vt:lpstr>
      <vt:lpstr>Update a Player with PATCH: Response</vt:lpstr>
      <vt:lpstr>Demonstration: Update a Player</vt:lpstr>
      <vt:lpstr>PowerPoint Presentation</vt:lpstr>
      <vt:lpstr>Publish a Player</vt:lpstr>
      <vt:lpstr>Preview versus Published Players</vt:lpstr>
      <vt:lpstr>Publish a Player with POST</vt:lpstr>
      <vt:lpstr>Publish a Player with POST: Example</vt:lpstr>
      <vt:lpstr>Publish a Player with POST: Response</vt:lpstr>
      <vt:lpstr>Demonstration: Publish a Player</vt:lpstr>
      <vt:lpstr>PowerPoint Presentation</vt:lpstr>
      <vt:lpstr>Customize a Player</vt:lpstr>
      <vt:lpstr>Player Customization</vt:lpstr>
      <vt:lpstr>Customize a Player with PATCH</vt:lpstr>
      <vt:lpstr>Customize a Player with PATCH: Example</vt:lpstr>
      <vt:lpstr>Customize a Player with PATCH: Response</vt:lpstr>
      <vt:lpstr>Demonstration: Customize a Player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aid3nn</dc:creator>
  <cp:lastModifiedBy>Matt Boles</cp:lastModifiedBy>
  <cp:revision>39</cp:revision>
  <cp:lastPrinted>2014-06-22T13:59:31Z</cp:lastPrinted>
  <dcterms:created xsi:type="dcterms:W3CDTF">2014-03-04T01:22:54Z</dcterms:created>
  <dcterms:modified xsi:type="dcterms:W3CDTF">2014-06-28T16:30:55Z</dcterms:modified>
</cp:coreProperties>
</file>

<file path=docProps/thumbnail.jpeg>
</file>